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7" r:id="rId4"/>
    <p:sldId id="268" r:id="rId5"/>
    <p:sldId id="269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BCC0C6"/>
    <a:srgbClr val="464C4A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9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20-Jan-18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20-Jan-18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LUMEA DRONELOR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300" dirty="0">
                <a:solidFill>
                  <a:srgbClr val="54BC9B"/>
                </a:solidFill>
              </a:rPr>
              <a:t>Design: Aeronavele cu pilot vs UAV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Aeronavele cu pilot vs UAV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772816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>
                <a:solidFill>
                  <a:srgbClr val="54BC9B"/>
                </a:solidFill>
              </a:rPr>
              <a:t>A</a:t>
            </a:r>
            <a:r>
              <a:rPr lang="pt-BR" sz="3000" b="1" spc="100" dirty="0">
                <a:solidFill>
                  <a:srgbClr val="54BC9B"/>
                </a:solidFill>
              </a:rPr>
              <a:t>eronavele </a:t>
            </a:r>
            <a:r>
              <a:rPr lang="ro-RO" sz="3000" b="1" spc="100" dirty="0">
                <a:solidFill>
                  <a:srgbClr val="54BC9B"/>
                </a:solidFill>
              </a:rPr>
              <a:t>de același tip, atât cele </a:t>
            </a:r>
            <a:r>
              <a:rPr lang="pt-BR" sz="3000" b="1" spc="100" dirty="0">
                <a:solidFill>
                  <a:srgbClr val="54BC9B"/>
                </a:solidFill>
              </a:rPr>
              <a:t>cu pilot</a:t>
            </a:r>
            <a:r>
              <a:rPr lang="ro-RO" sz="3000" b="1" spc="100" dirty="0">
                <a:solidFill>
                  <a:srgbClr val="54BC9B"/>
                </a:solidFill>
              </a:rPr>
              <a:t>, cât și cele nepilotate, au în general </a:t>
            </a:r>
            <a:r>
              <a:rPr lang="ro-RO" sz="3000" b="1" spc="100" dirty="0">
                <a:solidFill>
                  <a:schemeClr val="bg1"/>
                </a:solidFill>
              </a:rPr>
              <a:t>componente fizice similare</a:t>
            </a:r>
            <a:r>
              <a:rPr lang="ro-RO" sz="3000" b="1" spc="100" dirty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ro-RO" sz="3000" b="1" spc="100" dirty="0">
                <a:solidFill>
                  <a:srgbClr val="54BC9B"/>
                </a:solidFill>
              </a:rPr>
              <a:t>Principalele </a:t>
            </a:r>
            <a:r>
              <a:rPr lang="ro-RO" sz="3000" b="1" spc="100" dirty="0">
                <a:solidFill>
                  <a:schemeClr val="bg1"/>
                </a:solidFill>
              </a:rPr>
              <a:t>excepții</a:t>
            </a:r>
            <a:r>
              <a:rPr lang="ro-RO" sz="3000" b="1" spc="100" dirty="0">
                <a:solidFill>
                  <a:srgbClr val="54BC9B"/>
                </a:solidFill>
              </a:rPr>
              <a:t> sunt carlinga și sistemele de control de mediu sau sistemele de menținere a vieții.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909936" y="4017775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>
                <a:solidFill>
                  <a:srgbClr val="BCC0C6"/>
                </a:solidFill>
              </a:rPr>
              <a:t>Unele </a:t>
            </a:r>
            <a:r>
              <a:rPr lang="pt-BR" sz="3000" b="1" spc="100" dirty="0">
                <a:solidFill>
                  <a:srgbClr val="BCC0C6"/>
                </a:solidFill>
              </a:rPr>
              <a:t>UAV</a:t>
            </a:r>
            <a:r>
              <a:rPr lang="ro-RO" sz="3000" b="1" spc="100" dirty="0">
                <a:solidFill>
                  <a:srgbClr val="BCC0C6"/>
                </a:solidFill>
              </a:rPr>
              <a:t>-uri</a:t>
            </a:r>
            <a:r>
              <a:rPr lang="pt-BR" sz="3000" b="1" spc="100" dirty="0">
                <a:solidFill>
                  <a:srgbClr val="BCC0C6"/>
                </a:solidFill>
              </a:rPr>
              <a:t> </a:t>
            </a:r>
            <a:r>
              <a:rPr lang="ro-RO" sz="3000" b="1" spc="100" dirty="0">
                <a:solidFill>
                  <a:srgbClr val="BCC0C6"/>
                </a:solidFill>
              </a:rPr>
              <a:t>au o sarcină utilă </a:t>
            </a:r>
            <a:r>
              <a:rPr lang="pt-BR" sz="3000" b="1" spc="100" dirty="0">
                <a:solidFill>
                  <a:srgbClr val="BCC0C6"/>
                </a:solidFill>
              </a:rPr>
              <a:t>(</a:t>
            </a:r>
            <a:r>
              <a:rPr lang="ro-RO" sz="3000" b="1" spc="100" dirty="0">
                <a:solidFill>
                  <a:srgbClr val="BCC0C6"/>
                </a:solidFill>
              </a:rPr>
              <a:t>de exemplu un aparat de filmat</a:t>
            </a:r>
            <a:r>
              <a:rPr lang="pt-BR" sz="3000" b="1" spc="100" dirty="0">
                <a:solidFill>
                  <a:srgbClr val="BCC0C6"/>
                </a:solidFill>
              </a:rPr>
              <a:t>) </a:t>
            </a:r>
            <a:r>
              <a:rPr lang="ro-RO" sz="3000" b="1" spc="100" dirty="0">
                <a:solidFill>
                  <a:srgbClr val="BCC0C6"/>
                </a:solidFill>
              </a:rPr>
              <a:t>care cântărește semnificativ mai puțin decât un adult</a:t>
            </a:r>
            <a:r>
              <a:rPr lang="pt-BR" sz="3000" b="1" spc="100" dirty="0">
                <a:solidFill>
                  <a:srgbClr val="BCC0C6"/>
                </a:solidFill>
              </a:rPr>
              <a:t>, </a:t>
            </a:r>
            <a:r>
              <a:rPr lang="ro-RO" sz="3000" b="1" spc="100" dirty="0">
                <a:solidFill>
                  <a:srgbClr val="BCC0C6"/>
                </a:solidFill>
              </a:rPr>
              <a:t>și din acest motiv pot fi mult mai mici.</a:t>
            </a:r>
            <a:endParaRPr lang="pt-BR" sz="3000" b="1" spc="100" dirty="0">
              <a:solidFill>
                <a:srgbClr val="BCC0C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42908" y="285728"/>
            <a:ext cx="42262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spc="600" dirty="0">
                <a:solidFill>
                  <a:srgbClr val="464C4A"/>
                </a:solidFill>
                <a:ea typeface="Andale Mono" charset="0"/>
                <a:cs typeface="Andale Mono" charset="0"/>
              </a:rPr>
              <a:t>Design: </a:t>
            </a:r>
            <a:r>
              <a:rPr lang="ro-RO" sz="3600" b="1" spc="600" dirty="0">
                <a:solidFill>
                  <a:srgbClr val="464C4A"/>
                </a:solidFill>
                <a:ea typeface="Andale Mono" charset="0"/>
                <a:cs typeface="Andale Mono" charset="0"/>
              </a:rPr>
              <a:t>Aeronavele cu pilot</a:t>
            </a:r>
            <a:endParaRPr lang="pt-BR" sz="3600" b="1" spc="600" dirty="0">
              <a:solidFill>
                <a:srgbClr val="464C4A"/>
              </a:solidFill>
              <a:ea typeface="Andale Mono" charset="0"/>
              <a:cs typeface="Andale Mono" charset="0"/>
            </a:endParaRPr>
          </a:p>
          <a:p>
            <a:pPr algn="ctr"/>
            <a:r>
              <a:rPr lang="pt-BR" sz="4500" b="1" spc="600" dirty="0" err="1">
                <a:solidFill>
                  <a:srgbClr val="464C4A"/>
                </a:solidFill>
                <a:ea typeface="Andale Mono" charset="0"/>
                <a:cs typeface="Andale Mono" charset="0"/>
              </a:rPr>
              <a:t>vs</a:t>
            </a:r>
            <a:r>
              <a:rPr lang="pt-BR" sz="3600" b="1" spc="600" dirty="0">
                <a:solidFill>
                  <a:srgbClr val="464C4A"/>
                </a:solidFill>
                <a:ea typeface="Andale Mono" charset="0"/>
                <a:cs typeface="Andale Mono" charset="0"/>
              </a:rPr>
              <a:t> UAV</a:t>
            </a:r>
          </a:p>
        </p:txBody>
      </p:sp>
    </p:spTree>
    <p:extLst>
      <p:ext uri="{BB962C8B-B14F-4D97-AF65-F5344CB8AC3E}">
        <p14:creationId xmlns:p14="http://schemas.microsoft.com/office/powerpoint/2010/main" val="70624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ro-RO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Aeronavele cu pilot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vs UAV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48" y="2071678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54BC9B"/>
                </a:solidFill>
              </a:rPr>
              <a:t>UAV</a:t>
            </a:r>
            <a:r>
              <a:rPr lang="ro-RO" sz="3000" b="1" spc="100" dirty="0">
                <a:solidFill>
                  <a:srgbClr val="54BC9B"/>
                </a:solidFill>
              </a:rPr>
              <a:t>-</a:t>
            </a:r>
            <a:r>
              <a:rPr lang="en-US" sz="3000" b="1" spc="100">
                <a:solidFill>
                  <a:srgbClr val="54BC9B"/>
                </a:solidFill>
              </a:rPr>
              <a:t>u</a:t>
            </a:r>
            <a:r>
              <a:rPr lang="ro-RO" sz="3000" b="1" spc="100">
                <a:solidFill>
                  <a:srgbClr val="54BC9B"/>
                </a:solidFill>
              </a:rPr>
              <a:t>rile </a:t>
            </a:r>
            <a:r>
              <a:rPr lang="ro-RO" sz="3000" b="1" spc="100" dirty="0">
                <a:solidFill>
                  <a:srgbClr val="54BC9B"/>
                </a:solidFill>
              </a:rPr>
              <a:t>civile, de mici dimensiuni, nu au sisteme critice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ro-RO" sz="3000" b="1" spc="100" dirty="0">
                <a:solidFill>
                  <a:srgbClr val="54BC9B"/>
                </a:solidFill>
              </a:rPr>
              <a:t>și astfel pot fi construite din materiale mai puțin solide și pot avea forme mai puțin greoaie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ro-RO" sz="3000" b="1" spc="100" dirty="0">
                <a:solidFill>
                  <a:srgbClr val="54BC9B"/>
                </a:solidFill>
              </a:rPr>
              <a:t>și deci pot folosi sisteme de control electrice mai puțin complexe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429132"/>
            <a:ext cx="2987285" cy="199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9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ro-RO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Aeronave cu pilot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vs UAV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69321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>
                <a:solidFill>
                  <a:srgbClr val="54BC9B"/>
                </a:solidFill>
              </a:rPr>
              <a:t>În cazul </a:t>
            </a:r>
            <a:r>
              <a:rPr lang="pt-BR" sz="3000" b="1" spc="100" dirty="0">
                <a:solidFill>
                  <a:srgbClr val="54BC9B"/>
                </a:solidFill>
              </a:rPr>
              <a:t>UAV</a:t>
            </a:r>
            <a:r>
              <a:rPr lang="ro-RO" sz="3000" b="1" spc="100" dirty="0">
                <a:solidFill>
                  <a:srgbClr val="54BC9B"/>
                </a:solidFill>
              </a:rPr>
              <a:t>-urilor de mici dimensiuni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ro-RO" sz="3000" b="1" spc="100" dirty="0">
                <a:solidFill>
                  <a:srgbClr val="54BC9B"/>
                </a:solidFill>
              </a:rPr>
              <a:t>design-ul </a:t>
            </a:r>
            <a:r>
              <a:rPr lang="en-US" sz="3000" b="1" spc="100" dirty="0" err="1">
                <a:solidFill>
                  <a:srgbClr val="54BC9B"/>
                </a:solidFill>
              </a:rPr>
              <a:t>modelelor</a:t>
            </a:r>
            <a:r>
              <a:rPr lang="en-US" sz="3000" b="1" spc="100" dirty="0">
                <a:solidFill>
                  <a:srgbClr val="54BC9B"/>
                </a:solidFill>
              </a:rPr>
              <a:t> cu 4 </a:t>
            </a:r>
            <a:r>
              <a:rPr lang="en-US" sz="3000" b="1" spc="100" dirty="0" err="1">
                <a:solidFill>
                  <a:srgbClr val="54BC9B"/>
                </a:solidFill>
              </a:rPr>
              <a:t>motoare</a:t>
            </a:r>
            <a:r>
              <a:rPr lang="ro-RO" sz="3000" b="1" spc="100" dirty="0">
                <a:solidFill>
                  <a:srgbClr val="54BC9B"/>
                </a:solidFill>
              </a:rPr>
              <a:t> </a:t>
            </a:r>
            <a:r>
              <a:rPr lang="en-US" sz="3000" b="1" spc="100" dirty="0">
                <a:solidFill>
                  <a:srgbClr val="54BC9B"/>
                </a:solidFill>
              </a:rPr>
              <a:t>(</a:t>
            </a:r>
            <a:r>
              <a:rPr lang="ro-RO" sz="3000" b="1" spc="100" dirty="0">
                <a:solidFill>
                  <a:srgbClr val="54BC9B"/>
                </a:solidFill>
              </a:rPr>
              <a:t>quadcopter</a:t>
            </a:r>
            <a:r>
              <a:rPr lang="en-US" sz="3000" b="1" spc="100" dirty="0">
                <a:solidFill>
                  <a:srgbClr val="54BC9B"/>
                </a:solidFill>
              </a:rPr>
              <a:t>)</a:t>
            </a:r>
            <a:r>
              <a:rPr lang="ro-RO" sz="3000" b="1" spc="100" dirty="0">
                <a:solidFill>
                  <a:srgbClr val="54BC9B"/>
                </a:solidFill>
              </a:rPr>
              <a:t> este foarte des folosit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ro-RO" sz="3000" b="1" spc="100" dirty="0">
                <a:solidFill>
                  <a:srgbClr val="54BC9B"/>
                </a:solidFill>
              </a:rPr>
              <a:t>deși el apare rar în cazul aeronavelor cu pilot.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4000504"/>
            <a:ext cx="4572000" cy="247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09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ro-RO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Aeronave cu pilot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 vs UAV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2214554"/>
            <a:ext cx="82264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800" b="1" spc="100" dirty="0">
                <a:solidFill>
                  <a:srgbClr val="54BC9B"/>
                </a:solidFill>
              </a:rPr>
              <a:t>În ceea ce privește controlul la distanță exercitat de un om</a:t>
            </a:r>
            <a:r>
              <a:rPr lang="pt-BR" sz="3800" b="1" spc="100" dirty="0">
                <a:solidFill>
                  <a:srgbClr val="54BC9B"/>
                </a:solidFill>
              </a:rPr>
              <a:t>, </a:t>
            </a:r>
            <a:r>
              <a:rPr lang="ro-RO" sz="3800" b="1" spc="100" dirty="0">
                <a:solidFill>
                  <a:srgbClr val="54BC9B"/>
                </a:solidFill>
              </a:rPr>
              <a:t>o cameră de filmat și o legătură video înlocuiesc aproape întotdeauna geamurile carlingii.</a:t>
            </a:r>
            <a:endParaRPr lang="pt-BR" sz="38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Design: </a:t>
            </a:r>
            <a:r>
              <a:rPr lang="ro-RO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Aeronave cu pilot </a:t>
            </a:r>
            <a:r>
              <a:rPr lang="pt-BR" sz="34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vs UAV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41277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>
                <a:solidFill>
                  <a:srgbClr val="54BC9B"/>
                </a:solidFill>
              </a:rPr>
              <a:t>Comenzile digitale transmise prin unde radio înlocuiesc manetele din carlingă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  <a:r>
              <a:rPr lang="ro-RO" sz="3000" b="1" spc="100" dirty="0">
                <a:solidFill>
                  <a:srgbClr val="54BC9B"/>
                </a:solidFill>
              </a:rPr>
              <a:t>Programe autopilot sunt folosite atât în cazul aeronavelor cu pilot, cât și în cazul celor fără pilot, dar caracteristicile lor sunt diferite.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3786190"/>
            <a:ext cx="6337300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91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dirty="0">
                <a:solidFill>
                  <a:srgbClr val="54BC9B"/>
                </a:solidFill>
              </a:rPr>
              <a:t>Acum puteți trece la următorul subiect</a:t>
            </a:r>
            <a:r>
              <a:rPr lang="pt-BR" sz="3000" b="1" dirty="0">
                <a:solidFill>
                  <a:srgbClr val="54BC9B"/>
                </a:solidFill>
              </a:rPr>
              <a:t>...</a:t>
            </a: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>
                <a:solidFill>
                  <a:srgbClr val="54BC9B"/>
                </a:solidFill>
              </a:rPr>
              <a:t> </a:t>
            </a:r>
            <a:r>
              <a:rPr lang="ro-RO" sz="3000" b="1" spc="300" dirty="0">
                <a:solidFill>
                  <a:schemeClr val="bg1"/>
                </a:solidFill>
              </a:rPr>
              <a:t>Componentele dronelor</a:t>
            </a:r>
            <a:r>
              <a:rPr lang="pt-BR" sz="3000" b="1" spc="300" dirty="0">
                <a:solidFill>
                  <a:schemeClr val="bg1"/>
                </a:solidFill>
              </a:rPr>
              <a:t>: </a:t>
            </a:r>
            <a:r>
              <a:rPr lang="ro-RO" sz="3000" b="1" spc="300" dirty="0">
                <a:solidFill>
                  <a:schemeClr val="bg1"/>
                </a:solidFill>
              </a:rPr>
              <a:t>Alcătuire și </a:t>
            </a:r>
            <a:r>
              <a:rPr lang="pt-BR" sz="3000" b="1" spc="300" dirty="0">
                <a:solidFill>
                  <a:schemeClr val="bg1"/>
                </a:solidFill>
              </a:rPr>
              <a:t> </a:t>
            </a:r>
            <a:r>
              <a:rPr lang="ro-RO" sz="3000" b="1" spc="300">
                <a:solidFill>
                  <a:schemeClr val="bg1"/>
                </a:solidFill>
              </a:rPr>
              <a:t>alimentare cu energie</a:t>
            </a:r>
            <a:r>
              <a:rPr lang="pt-BR" sz="3000" b="1" spc="30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5500" b="1" dirty="0"/>
              <a:t>BRAVO</a:t>
            </a:r>
            <a:r>
              <a:rPr lang="en-US" sz="55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602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299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Andale Mono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Adrian ADAM (90616)</cp:lastModifiedBy>
  <cp:revision>44</cp:revision>
  <dcterms:created xsi:type="dcterms:W3CDTF">2017-03-08T21:43:37Z</dcterms:created>
  <dcterms:modified xsi:type="dcterms:W3CDTF">2018-01-20T20:40:12Z</dcterms:modified>
</cp:coreProperties>
</file>